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7b4762d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7b4762d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7b45039d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7b45039d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7b4762d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7b4762d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fa82fff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fa82fff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7b4762d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7b4762d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fa82fffe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8fa82fffe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8fa82fffe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8fa82fffe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b4762d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b4762d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7b45039d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7b45039d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7b4762d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7b4762d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7b45039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7b45039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Lipid nanoparticle is intramuscularly injected, diffuses into cells to then be translated into the RBD spike protein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f5269a242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f5269a242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7b45039d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7b45039d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fa82fffe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fa82fffe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7b45039d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7b45039d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f5269a24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f5269a24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Harsha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 is a public functional genomics data repository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2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Loader stores data directly imported from GEO into the Relational Database</a:t>
            </a:r>
            <a:endParaRPr sz="12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Database holds data queries for future use through algorithms</a:t>
            </a:r>
            <a:r>
              <a:rPr lang="en" sz="12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Data Browser provides a web front end to the Relational Database</a:t>
            </a:r>
            <a:endParaRPr sz="12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EC and Analyzer provides methods to combine data from different studies, when deemed appropriate by a user.</a:t>
            </a:r>
            <a:endParaRPr sz="12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f5269a242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f5269a242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7b45039d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7b45039d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7b45039d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87b45039d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7b45039d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7b45039d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f5269a24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f5269a24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7b45039d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7b45039d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Innate Immune Response: TLRs, Caspase Cascade, Complement Activation, Granzyme activity, Macrophage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Especially</a:t>
            </a:r>
            <a:r>
              <a:rPr lang="en"/>
              <a:t> with IL-1B/IL-2 and TNF-a responses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Immune Response: B cell response, T cell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TNF-gamma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7b45039d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87b45039d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7b45039d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87b45039d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d347bc2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d347bc2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d347bc2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d347bc2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d347bc2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d347bc2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7b45039d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7b45039d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7b45039d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7b45039d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7b45039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7b45039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Kamari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PBJ5: </a:t>
            </a:r>
            <a:r>
              <a:rPr lang="en" sz="3259">
                <a:solidFill>
                  <a:srgbClr val="000000"/>
                </a:solidFill>
              </a:rPr>
              <a:t>Systems vaccinology of the BNT162b2 mRNA vaccine in humans</a:t>
            </a:r>
            <a:endParaRPr sz="3259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>
                <a:solidFill>
                  <a:srgbClr val="000000"/>
                </a:solidFill>
              </a:rPr>
              <a:t>Arunachalam, et al. </a:t>
            </a:r>
            <a:r>
              <a:rPr i="1" lang="en" sz="3259">
                <a:solidFill>
                  <a:srgbClr val="000000"/>
                </a:solidFill>
              </a:rPr>
              <a:t>Nature</a:t>
            </a:r>
            <a:r>
              <a:rPr lang="en" sz="3259">
                <a:solidFill>
                  <a:srgbClr val="000000"/>
                </a:solidFill>
              </a:rPr>
              <a:t>. 2021</a:t>
            </a:r>
            <a:endParaRPr sz="3259">
              <a:solidFill>
                <a:srgbClr val="00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Megan Costa, Harsha Tamtam, Kamari Weaver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31975" y="1476725"/>
            <a:ext cx="3600900" cy="21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reduction neutralization titre (FRNT) assay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6650"/>
            <a:ext cx="3179901" cy="48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327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550"/>
              <a:t>Figure 1 | BNT162b2 vaccination induces robust antibody and T cell responses</a:t>
            </a:r>
            <a:endParaRPr sz="1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25" y="223150"/>
            <a:ext cx="4912961" cy="40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95700" y="198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Cytometry by Time of Flight (CyTOF) 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0" y="905563"/>
            <a:ext cx="590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New method for identifying populations of cells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Probes labeled with metal isotopes that emit sharper signal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Provides more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parameters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to quantify  and more information from samples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1009" t="8642"/>
          <a:stretch/>
        </p:blipFill>
        <p:spPr>
          <a:xfrm>
            <a:off x="3591700" y="1794900"/>
            <a:ext cx="4030050" cy="29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1049150" y="2571750"/>
            <a:ext cx="244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Assessed whole-blood samples of 27 volunteers using CyTOF -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Identifies 14 major cell types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-61725" y="4717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2 | Innate immune responses induced by BNT162b2 vaccination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688" y="4607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2 | Innate immune responses induced by BNT162b2 vaccination</a:t>
            </a:r>
            <a:endParaRPr sz="1500"/>
          </a:p>
        </p:txBody>
      </p:sp>
      <p:sp>
        <p:nvSpPr>
          <p:cNvPr id="149" name="Google Shape;149;p25"/>
          <p:cNvSpPr txBox="1"/>
          <p:nvPr/>
        </p:nvSpPr>
        <p:spPr>
          <a:xfrm>
            <a:off x="787875" y="2898375"/>
            <a:ext cx="240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Intermediate monocytes increase substantially after second vax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3870775" y="3006225"/>
            <a:ext cx="339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Enhanced pSTAT levels in multiple cell types after second vax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465550" y="3927375"/>
            <a:ext cx="68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193725" y="3991825"/>
            <a:ext cx="6959400" cy="6156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Conclusion: BNT162b2 vax elicits heighted innate immune response after second vax compared to first vax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" name="Google Shape;153;p25"/>
          <p:cNvGrpSpPr/>
          <p:nvPr/>
        </p:nvGrpSpPr>
        <p:grpSpPr>
          <a:xfrm>
            <a:off x="424750" y="164641"/>
            <a:ext cx="8294511" cy="2781483"/>
            <a:chOff x="585775" y="355325"/>
            <a:chExt cx="7972425" cy="2590800"/>
          </a:xfrm>
        </p:grpSpPr>
        <p:pic>
          <p:nvPicPr>
            <p:cNvPr id="154" name="Google Shape;15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75" y="355325"/>
              <a:ext cx="7972425" cy="259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5"/>
            <p:cNvSpPr/>
            <p:nvPr/>
          </p:nvSpPr>
          <p:spPr>
            <a:xfrm>
              <a:off x="2207050" y="2626200"/>
              <a:ext cx="252000" cy="214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1499950" y="2626200"/>
              <a:ext cx="195300" cy="214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066350" y="426975"/>
              <a:ext cx="195300" cy="214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6895625" y="2626200"/>
              <a:ext cx="398100" cy="214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Olink multiplex proximity assay (PEA) </a:t>
            </a:r>
            <a:r>
              <a:rPr b="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 to measure cytokines in plasma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50" y="2003313"/>
            <a:ext cx="8391149" cy="20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87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2 | Innate immune responses induced by BNT162b2 vaccination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0" y="61725"/>
            <a:ext cx="7889375" cy="34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6723325" y="3308225"/>
            <a:ext cx="653400" cy="24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3205175" y="3308225"/>
            <a:ext cx="540900" cy="24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1433475" y="3602375"/>
            <a:ext cx="25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[ ] of cytokines increase after primary vax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5019425" y="3548500"/>
            <a:ext cx="30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[ ] of cytokines increase even further after second vax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8"/>
          <p:cNvGrpSpPr/>
          <p:nvPr/>
        </p:nvGrpSpPr>
        <p:grpSpPr>
          <a:xfrm>
            <a:off x="466883" y="102848"/>
            <a:ext cx="8121500" cy="3085699"/>
            <a:chOff x="749275" y="247900"/>
            <a:chExt cx="7449550" cy="2867750"/>
          </a:xfrm>
        </p:grpSpPr>
        <p:pic>
          <p:nvPicPr>
            <p:cNvPr id="181" name="Google Shape;18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9275" y="247900"/>
              <a:ext cx="7449550" cy="286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8"/>
            <p:cNvSpPr/>
            <p:nvPr/>
          </p:nvSpPr>
          <p:spPr>
            <a:xfrm>
              <a:off x="2457725" y="2626200"/>
              <a:ext cx="347700" cy="219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1510389" y="2626200"/>
              <a:ext cx="290700" cy="219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8"/>
          <p:cNvSpPr txBox="1"/>
          <p:nvPr>
            <p:ph type="title"/>
          </p:nvPr>
        </p:nvSpPr>
        <p:spPr>
          <a:xfrm>
            <a:off x="466900" y="4657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2 | Innate immune responses induced by BNT162b2 vaccination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868650" y="3012975"/>
            <a:ext cx="28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[ ] of plasma IFNy significantly higher at day 22 than day 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697700" y="3115650"/>
            <a:ext cx="405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IFNy and pSTAT expression levels correlate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671225" y="3903500"/>
            <a:ext cx="5574900" cy="6156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Conclusion: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BNT vax elicit modest innate immune response after primary vax, which increases considerably after second vax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set enrichment analysis (GSEA)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9150"/>
            <a:ext cx="41910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3738"/>
            <a:ext cx="4336500" cy="250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227625" y="4291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3 | Transcriptional signatures of BNT162b2 vaccination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25" y="325125"/>
            <a:ext cx="7931800" cy="39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6040450" y="602650"/>
            <a:ext cx="1681800" cy="40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CITE-seq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150" y="1152425"/>
            <a:ext cx="6765708" cy="38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BNT162b2 vaccine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78" y="1328678"/>
            <a:ext cx="6473450" cy="30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48575" y="4655325"/>
            <a:ext cx="54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Kelsey et al., </a:t>
            </a:r>
            <a:r>
              <a:rPr i="1"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Trends in Mol. Biol.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https://doi.org/10.1016/j.molmed.2021.03.003.</a:t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CITE-seq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140" y="901025"/>
            <a:ext cx="5575726" cy="41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285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4 | Single-cell transcriptional response to BNT162b2 vaccination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3" y="376000"/>
            <a:ext cx="8083276" cy="39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291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50"/>
              <a:t>Figure 4 | Single-cell transcriptional response to BNT162b2 vaccination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50"/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45308" r="28312" t="39031"/>
          <a:stretch/>
        </p:blipFill>
        <p:spPr>
          <a:xfrm>
            <a:off x="2763863" y="249900"/>
            <a:ext cx="3616274" cy="40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7045300" y="1963075"/>
            <a:ext cx="17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FOS and JUN = pro-inflammatory 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311600" y="1963075"/>
            <a:ext cx="17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STAT1 = antiviral response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313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4 | Single-cell transcriptional response to BNT162b2 vaccination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75" y="623575"/>
            <a:ext cx="8606249" cy="36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720375" y="1282250"/>
            <a:ext cx="230400" cy="184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6252875" y="1354300"/>
            <a:ext cx="561900" cy="17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5483200" y="3725475"/>
            <a:ext cx="1763700" cy="17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367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Vaccine dataset meta-analysis (GEO)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50" y="1074600"/>
            <a:ext cx="5618100" cy="36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212650" y="4754375"/>
            <a:ext cx="407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Lacson, et al., 2010. doi.org/10.1016/j.jbi.2010.04.007</a:t>
            </a:r>
            <a:endParaRPr sz="10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Vaccine dataset meta-analysis con’t.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00" y="1152425"/>
            <a:ext cx="575740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688" y="4560925"/>
            <a:ext cx="85206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Figure 5 | Comparison of transcriptional responses with other vaccines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50" y="86300"/>
            <a:ext cx="4425100" cy="44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Takeaways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Pfizer vaccination stimulates antibody response and antigen recognition over time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</a:t>
            </a:r>
            <a:r>
              <a:rPr lang="en" sz="1600"/>
              <a:t>odest innate immune response after the first vaccination, which increases substantially after the second vaccination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doses stimulated antiviral and inflammatory responses, with the booster dose triggering a broader </a:t>
            </a:r>
            <a:r>
              <a:rPr lang="en" sz="1600"/>
              <a:t>innate immune response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Cluster 8 is a heterogeneous immune cell mixture, active one day after booster, that uniquely </a:t>
            </a:r>
            <a:r>
              <a:rPr lang="en" sz="1600"/>
              <a:t>expressed IFN-stimulated genes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BTMs (DCs, Monocytes, Neutrophils, TLRs, and Antigen presentation), </a:t>
            </a:r>
            <a:r>
              <a:rPr lang="en" sz="1600"/>
              <a:t>excluding</a:t>
            </a:r>
            <a:r>
              <a:rPr lang="en" sz="1600"/>
              <a:t> interferon/antiviral, demonstrate more gene perturbations after Pfizer booster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Limitations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size is low in some of the analyses (i.e., 6 individuals in single-cell)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 4(b) shows cluster C8 that shows varied projections. What is this change’s biological relevance?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b="0" l="0" r="54373" t="42726"/>
          <a:stretch/>
        </p:blipFill>
        <p:spPr>
          <a:xfrm>
            <a:off x="2495302" y="2370000"/>
            <a:ext cx="4153399" cy="25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/>
          <p:nvPr/>
        </p:nvSpPr>
        <p:spPr>
          <a:xfrm>
            <a:off x="3279500" y="3910175"/>
            <a:ext cx="182100" cy="23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6192875" y="2857275"/>
            <a:ext cx="182100" cy="23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Limitations con’t.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Extended Data Figure 1 contains important information about the sample size, presents the data in a more digestible and visually appealing manner, and could easily be substituted for Figure 1.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75134" l="0" r="0" t="0"/>
          <a:stretch/>
        </p:blipFill>
        <p:spPr>
          <a:xfrm>
            <a:off x="1485850" y="2473650"/>
            <a:ext cx="6172302" cy="23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Innate and Adaptive Immune Response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75" y="1205775"/>
            <a:ext cx="593064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Discussion/Applications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 of the 2 Pfizer vaccines with other established vaccines inevitably leaves the reader with more questions — what other vaccines would you like to see included in the study and are there any further comparisons that could be drawn?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STAT1 gain of function mutations underlie a variety of infectious, autoimmune diseases, and carcinomas (Toubiana et al. </a:t>
            </a:r>
            <a:r>
              <a:rPr i="1" lang="en"/>
              <a:t>Blood</a:t>
            </a:r>
            <a:r>
              <a:rPr lang="en"/>
              <a:t>. 2016.). Is the upregulation of STAT1 following vaccination concerning? Or would the upregulation of IFNγ (which is anti-tumorigenic) compensate?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Monocytes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62" y="1152425"/>
            <a:ext cx="5635475" cy="34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82175" y="4578425"/>
            <a:ext cx="608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Kapellos et al., </a:t>
            </a:r>
            <a:r>
              <a:rPr i="1"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Front. Immunol</a:t>
            </a:r>
            <a:r>
              <a:rPr i="1"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https://doi.org/10.3389/fimmu.2019.02035.</a:t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Monocytes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Classical monocytes (CD14+ CD16-): migrates to the inflammation site, produces inflammatory mediators and performs phagocytosis to repair tissues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Non-classical monocytes (CD14+ CD16++): </a:t>
            </a:r>
            <a:r>
              <a:rPr lang="en"/>
              <a:t>display inflammatory characteristics on activation and can present antigens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Intermediate monocytes (CD14+ CD16+)</a:t>
            </a:r>
            <a:r>
              <a:rPr lang="en"/>
              <a:t>: recently defined subset previously characterized with the non-classical group, has phagocytic and inflammatory properties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IFN</a:t>
            </a:r>
            <a:r>
              <a:rPr lang="en" sz="3550">
                <a:highlight>
                  <a:schemeClr val="lt1"/>
                </a:highlight>
              </a:rPr>
              <a:t>γ  </a:t>
            </a:r>
            <a:endParaRPr sz="3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274" y="445025"/>
            <a:ext cx="4719450" cy="41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68150" y="4602400"/>
            <a:ext cx="62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Castro et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al., </a:t>
            </a:r>
            <a:r>
              <a:rPr i="1"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Front. Immunol. 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https://doi.org/10.3389/fimmu.2018.00847.</a:t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IFN</a:t>
            </a:r>
            <a:r>
              <a:rPr lang="en" sz="3550">
                <a:highlight>
                  <a:srgbClr val="FFFFFF"/>
                </a:highlight>
              </a:rPr>
              <a:t>γ  </a:t>
            </a:r>
            <a:endParaRPr sz="355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12" y="1001975"/>
            <a:ext cx="8418369" cy="36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68150" y="4602400"/>
            <a:ext cx="62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Castro et al., </a:t>
            </a:r>
            <a:r>
              <a:rPr i="1"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Front. Immunol. </a:t>
            </a:r>
            <a:r>
              <a:rPr lang="en" sz="11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https://doi.org/10.3389/fimmu.2018.00847.</a:t>
            </a:r>
            <a:endParaRPr sz="1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be Addressed: 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Investigate the innate immune response to the BNT162b2 mRNA vaccines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2897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Systems immunology to characterize immune responses in 56 </a:t>
            </a:r>
            <a:r>
              <a:rPr lang="en">
                <a:solidFill>
                  <a:srgbClr val="000000"/>
                </a:solidFill>
              </a:rPr>
              <a:t>vaccinated</a:t>
            </a:r>
            <a:r>
              <a:rPr lang="en">
                <a:solidFill>
                  <a:srgbClr val="000000"/>
                </a:solidFill>
              </a:rPr>
              <a:t> volunteers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800" y="400075"/>
            <a:ext cx="4978050" cy="38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090325" y="4270900"/>
            <a:ext cx="6788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Assess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antibody and T cell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innate immune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transcriptional responses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Compares to other vax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957700" y="3970300"/>
            <a:ext cx="278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55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Extended </a:t>
            </a:r>
            <a:r>
              <a:rPr b="1" lang="en" sz="155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Figure 1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